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8" r:id="rId2"/>
    <p:sldId id="260" r:id="rId3"/>
    <p:sldId id="276" r:id="rId4"/>
    <p:sldId id="278" r:id="rId5"/>
    <p:sldId id="291" r:id="rId6"/>
    <p:sldId id="287" r:id="rId7"/>
    <p:sldId id="288" r:id="rId8"/>
    <p:sldId id="286" r:id="rId9"/>
    <p:sldId id="281" r:id="rId10"/>
    <p:sldId id="282" r:id="rId11"/>
    <p:sldId id="289" r:id="rId12"/>
    <p:sldId id="256" r:id="rId13"/>
    <p:sldId id="290"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278" autoAdjust="0"/>
  </p:normalViewPr>
  <p:slideViewPr>
    <p:cSldViewPr snapToGrid="0" snapToObjects="1">
      <p:cViewPr varScale="1">
        <p:scale>
          <a:sx n="105" d="100"/>
          <a:sy n="105" d="100"/>
        </p:scale>
        <p:origin x="-2728" y="-120"/>
      </p:cViewPr>
      <p:guideLst>
        <p:guide orient="horz" pos="2160"/>
        <p:guide pos="2880"/>
      </p:guideLst>
    </p:cSldViewPr>
  </p:slideViewPr>
  <p:notesTextViewPr>
    <p:cViewPr>
      <p:scale>
        <a:sx n="100" d="100"/>
        <a:sy n="100" d="100"/>
      </p:scale>
      <p:origin x="0" y="0"/>
    </p:cViewPr>
  </p:notesTextViewPr>
  <p:sorterViewPr>
    <p:cViewPr>
      <p:scale>
        <a:sx n="102" d="100"/>
        <a:sy n="102"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gif>
</file>

<file path=ppt/media/image10.png>
</file>

<file path=ppt/media/image11.png>
</file>

<file path=ppt/media/image12.png>
</file>

<file path=ppt/media/image13.jpg>
</file>

<file path=ppt/media/image14.jp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40A062-62AF-024E-B02C-E7E1AB1CDD5D}" type="datetimeFigureOut">
              <a:rPr lang="en-US" smtClean="0"/>
              <a:t>9/30/13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DDA9F7D-D077-FE4E-9206-730CAA294439}" type="slidenum">
              <a:rPr lang="en-US" smtClean="0"/>
              <a:t>‹#›</a:t>
            </a:fld>
            <a:endParaRPr lang="en-US"/>
          </a:p>
        </p:txBody>
      </p:sp>
    </p:spTree>
    <p:extLst>
      <p:ext uri="{BB962C8B-B14F-4D97-AF65-F5344CB8AC3E}">
        <p14:creationId xmlns:p14="http://schemas.microsoft.com/office/powerpoint/2010/main" val="198708351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Hi</a:t>
            </a:r>
            <a:r>
              <a:rPr lang="en-US" baseline="0" dirty="0" smtClean="0"/>
              <a:t>. My name is Amy Hodge, and I’m the science data librarian. </a:t>
            </a:r>
            <a:r>
              <a:rPr lang="en-US" dirty="0" smtClean="0"/>
              <a:t>B</a:t>
            </a:r>
            <a:r>
              <a:rPr lang="en-US" baseline="0" dirty="0" smtClean="0"/>
              <a:t>ack </a:t>
            </a:r>
            <a:r>
              <a:rPr lang="en-US" baseline="0" dirty="0" smtClean="0"/>
              <a:t>in February, the President’s Office of Science and Technology Policy issued a </a:t>
            </a:r>
            <a:r>
              <a:rPr lang="en-US" baseline="0" dirty="0" smtClean="0"/>
              <a:t>memo that </a:t>
            </a:r>
            <a:r>
              <a:rPr lang="en-US" baseline="0" dirty="0" smtClean="0"/>
              <a:t>directs federal funding agencies to develop plans to support increased public access to the scientific publications and digital scientific data that are products of that funded </a:t>
            </a:r>
            <a:r>
              <a:rPr lang="en-US" baseline="0" dirty="0" smtClean="0"/>
              <a:t>research. I’m </a:t>
            </a:r>
            <a:r>
              <a:rPr lang="en-US" baseline="0" dirty="0" smtClean="0"/>
              <a:t>going to talk with </a:t>
            </a:r>
            <a:r>
              <a:rPr lang="en-US" baseline="0" dirty="0" smtClean="0"/>
              <a:t>you for just a couple of minutes </a:t>
            </a:r>
            <a:r>
              <a:rPr lang="en-US" baseline="0" dirty="0" smtClean="0"/>
              <a:t>about how </a:t>
            </a:r>
            <a:r>
              <a:rPr lang="en-US" baseline="0" dirty="0" smtClean="0"/>
              <a:t>research data management services </a:t>
            </a:r>
            <a:r>
              <a:rPr lang="en-US" baseline="0" dirty="0" smtClean="0"/>
              <a:t>can help you in a variety of ways, including meeting these new requirements. </a:t>
            </a:r>
            <a:r>
              <a:rPr lang="en-US" baseline="0" dirty="0" smtClean="0"/>
              <a:t>One service we provide is the Stanford Digital Repository, or SDR, which can preserve and share your digital research outputs, like...</a:t>
            </a:r>
            <a:endParaRPr lang="en-US" dirty="0" smtClean="0"/>
          </a:p>
        </p:txBody>
      </p:sp>
      <p:sp>
        <p:nvSpPr>
          <p:cNvPr id="4" name="Slide Number Placeholder 3"/>
          <p:cNvSpPr>
            <a:spLocks noGrp="1"/>
          </p:cNvSpPr>
          <p:nvPr>
            <p:ph type="sldNum" sz="quarter" idx="10"/>
          </p:nvPr>
        </p:nvSpPr>
        <p:spPr/>
        <p:txBody>
          <a:bodyPr/>
          <a:lstStyle/>
          <a:p>
            <a:fld id="{BDDA9F7D-D077-FE4E-9206-730CAA294439}" type="slidenum">
              <a:rPr lang="en-US" smtClean="0"/>
              <a:t>1</a:t>
            </a:fld>
            <a:endParaRPr lang="en-US"/>
          </a:p>
        </p:txBody>
      </p:sp>
    </p:spTree>
    <p:extLst>
      <p:ext uri="{BB962C8B-B14F-4D97-AF65-F5344CB8AC3E}">
        <p14:creationId xmlns:p14="http://schemas.microsoft.com/office/powerpoint/2010/main" val="33007469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 typeface="Wingdings" charset="2"/>
              <a:buNone/>
              <a:tabLst/>
              <a:defRPr/>
            </a:pPr>
            <a:r>
              <a:rPr lang="en-US" dirty="0" smtClean="0"/>
              <a:t>Step one. Email me. Access to the web-based self-deposit interface is via your </a:t>
            </a:r>
            <a:r>
              <a:rPr lang="en-US" dirty="0" err="1" smtClean="0"/>
              <a:t>SUNet</a:t>
            </a:r>
            <a:r>
              <a:rPr lang="en-US" dirty="0" smtClean="0"/>
              <a:t> </a:t>
            </a:r>
            <a:r>
              <a:rPr lang="en-US" dirty="0" smtClean="0"/>
              <a:t>ID, </a:t>
            </a:r>
            <a:r>
              <a:rPr lang="en-US" dirty="0" smtClean="0"/>
              <a:t>however, it is currently gated, so I need to specifically </a:t>
            </a:r>
            <a:r>
              <a:rPr lang="en-US" dirty="0" smtClean="0"/>
              <a:t>give you access</a:t>
            </a:r>
            <a:r>
              <a:rPr lang="en-US" baseline="0" dirty="0" smtClean="0"/>
              <a:t>.</a:t>
            </a:r>
          </a:p>
          <a:p>
            <a:pPr marL="0" marR="0" lvl="0" indent="0" algn="l" defTabSz="457200" rtl="0" eaLnBrk="1" fontAlgn="auto" latinLnBrk="0" hangingPunct="1">
              <a:lnSpc>
                <a:spcPct val="100000"/>
              </a:lnSpc>
              <a:spcBef>
                <a:spcPts val="0"/>
              </a:spcBef>
              <a:spcAft>
                <a:spcPts val="0"/>
              </a:spcAft>
              <a:buClrTx/>
              <a:buSzTx/>
              <a:buFont typeface="Wingdings" charset="2"/>
              <a:buNone/>
              <a:tabLst/>
              <a:defRPr/>
            </a:pPr>
            <a:endParaRPr lang="en-US" baseline="0" dirty="0" smtClean="0"/>
          </a:p>
          <a:p>
            <a:pPr marL="0" marR="0" lvl="0" indent="0" algn="l" defTabSz="457200" rtl="0" eaLnBrk="1" fontAlgn="auto" latinLnBrk="0" hangingPunct="1">
              <a:lnSpc>
                <a:spcPct val="100000"/>
              </a:lnSpc>
              <a:spcBef>
                <a:spcPts val="0"/>
              </a:spcBef>
              <a:spcAft>
                <a:spcPts val="0"/>
              </a:spcAft>
              <a:buClrTx/>
              <a:buSzTx/>
              <a:buFont typeface="Wingdings" charset="2"/>
              <a:buNone/>
              <a:tabLst/>
              <a:defRPr/>
            </a:pPr>
            <a:r>
              <a:rPr lang="en-US" dirty="0" smtClean="0"/>
              <a:t>Step two. Go to </a:t>
            </a:r>
            <a:r>
              <a:rPr lang="en-US" dirty="0" err="1" smtClean="0"/>
              <a:t>sdr.stanford.edu</a:t>
            </a:r>
            <a:r>
              <a:rPr lang="en-US" dirty="0" smtClean="0"/>
              <a:t>. Here you can create a new item, get your persistent</a:t>
            </a:r>
            <a:r>
              <a:rPr lang="en-US" baseline="0" dirty="0" smtClean="0"/>
              <a:t> URL,</a:t>
            </a:r>
            <a:r>
              <a:rPr lang="en-US" dirty="0" smtClean="0"/>
              <a:t> upload your files, and describe your data. You will also need to agree to the terms of deposit. </a:t>
            </a:r>
          </a:p>
          <a:p>
            <a:pPr marL="0" marR="0" lvl="0" indent="0" algn="l" defTabSz="457200" rtl="0" eaLnBrk="1" fontAlgn="auto" latinLnBrk="0" hangingPunct="1">
              <a:lnSpc>
                <a:spcPct val="100000"/>
              </a:lnSpc>
              <a:spcBef>
                <a:spcPts val="0"/>
              </a:spcBef>
              <a:spcAft>
                <a:spcPts val="0"/>
              </a:spcAft>
              <a:buClrTx/>
              <a:buSzTx/>
              <a:buFont typeface="Wingdings" charset="2"/>
              <a:buNone/>
              <a:tabLst/>
              <a:defRPr/>
            </a:pPr>
            <a:endParaRPr lang="en-US" dirty="0" smtClean="0"/>
          </a:p>
          <a:p>
            <a:pPr marL="0" marR="0" lvl="0" indent="0" algn="l" defTabSz="457200" rtl="0" eaLnBrk="1" fontAlgn="auto" latinLnBrk="0" hangingPunct="1">
              <a:lnSpc>
                <a:spcPct val="100000"/>
              </a:lnSpc>
              <a:spcBef>
                <a:spcPts val="0"/>
              </a:spcBef>
              <a:spcAft>
                <a:spcPts val="0"/>
              </a:spcAft>
              <a:buClrTx/>
              <a:buSzTx/>
              <a:buFont typeface="Wingdings" charset="2"/>
              <a:buNone/>
              <a:tabLst/>
              <a:defRPr/>
            </a:pPr>
            <a:r>
              <a:rPr lang="en-US" dirty="0" smtClean="0"/>
              <a:t>Step three. Publish. Easy as that.</a:t>
            </a:r>
          </a:p>
          <a:p>
            <a:pPr marL="0" marR="0" lvl="0" indent="0" algn="l" defTabSz="457200" rtl="0" eaLnBrk="1" fontAlgn="auto" latinLnBrk="0" hangingPunct="1">
              <a:lnSpc>
                <a:spcPct val="100000"/>
              </a:lnSpc>
              <a:spcBef>
                <a:spcPts val="0"/>
              </a:spcBef>
              <a:spcAft>
                <a:spcPts val="0"/>
              </a:spcAft>
              <a:buClrTx/>
              <a:buSzTx/>
              <a:buFont typeface="Wingdings" charset="2"/>
              <a:buNone/>
              <a:tabLst/>
              <a:defRPr/>
            </a:pPr>
            <a:endParaRPr lang="en-US" dirty="0" smtClean="0"/>
          </a:p>
        </p:txBody>
      </p:sp>
      <p:sp>
        <p:nvSpPr>
          <p:cNvPr id="4" name="Slide Number Placeholder 3"/>
          <p:cNvSpPr>
            <a:spLocks noGrp="1"/>
          </p:cNvSpPr>
          <p:nvPr>
            <p:ph type="sldNum" sz="quarter" idx="10"/>
          </p:nvPr>
        </p:nvSpPr>
        <p:spPr/>
        <p:txBody>
          <a:bodyPr/>
          <a:lstStyle/>
          <a:p>
            <a:fld id="{E84BB896-388B-C44B-938B-474CEE7FD5E4}" type="slidenum">
              <a:rPr lang="en-US" smtClean="0"/>
              <a:t>10</a:t>
            </a:fld>
            <a:endParaRPr lang="en-US"/>
          </a:p>
        </p:txBody>
      </p:sp>
    </p:spTree>
    <p:extLst>
      <p:ext uri="{BB962C8B-B14F-4D97-AF65-F5344CB8AC3E}">
        <p14:creationId xmlns:p14="http://schemas.microsoft.com/office/powerpoint/2010/main" val="1364628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Data Management Services</a:t>
            </a:r>
            <a:r>
              <a:rPr lang="en-US" baseline="0" dirty="0" smtClean="0"/>
              <a:t> also provides other tools and services, including access to the DMPTool, which provides assistance with writing data management plans for research grant proposals. When you log into this tool with your </a:t>
            </a:r>
            <a:r>
              <a:rPr lang="en-US" baseline="0" dirty="0" err="1" smtClean="0"/>
              <a:t>SUNet</a:t>
            </a:r>
            <a:r>
              <a:rPr lang="en-US" baseline="0" dirty="0" smtClean="0"/>
              <a:t> ID – which you can do right now – you will see resource links, help text, and suggested answer text </a:t>
            </a:r>
            <a:r>
              <a:rPr lang="en-US" baseline="0" smtClean="0"/>
              <a:t>that </a:t>
            </a:r>
            <a:r>
              <a:rPr lang="en-US" baseline="0" smtClean="0"/>
              <a:t>are </a:t>
            </a:r>
            <a:r>
              <a:rPr lang="en-US" baseline="0" dirty="0" smtClean="0"/>
              <a:t>specific to the Stanford community.</a:t>
            </a:r>
            <a:endParaRPr lang="en-US" dirty="0"/>
          </a:p>
        </p:txBody>
      </p:sp>
      <p:sp>
        <p:nvSpPr>
          <p:cNvPr id="4" name="Slide Number Placeholder 3"/>
          <p:cNvSpPr>
            <a:spLocks noGrp="1"/>
          </p:cNvSpPr>
          <p:nvPr>
            <p:ph type="sldNum" sz="quarter" idx="10"/>
          </p:nvPr>
        </p:nvSpPr>
        <p:spPr/>
        <p:txBody>
          <a:bodyPr/>
          <a:lstStyle/>
          <a:p>
            <a:fld id="{E84BB896-388B-C44B-938B-474CEE7FD5E4}" type="slidenum">
              <a:rPr lang="en-US" smtClean="0"/>
              <a:t>11</a:t>
            </a:fld>
            <a:endParaRPr lang="en-US"/>
          </a:p>
        </p:txBody>
      </p:sp>
    </p:spTree>
    <p:extLst>
      <p:ext uri="{BB962C8B-B14F-4D97-AF65-F5344CB8AC3E}">
        <p14:creationId xmlns:p14="http://schemas.microsoft.com/office/powerpoint/2010/main" val="27993348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We also do workshops, including some this fall on best practices for your research data,...</a:t>
            </a:r>
          </a:p>
        </p:txBody>
      </p:sp>
      <p:sp>
        <p:nvSpPr>
          <p:cNvPr id="4" name="Slide Number Placeholder 3"/>
          <p:cNvSpPr>
            <a:spLocks noGrp="1"/>
          </p:cNvSpPr>
          <p:nvPr>
            <p:ph type="sldNum" sz="quarter" idx="10"/>
          </p:nvPr>
        </p:nvSpPr>
        <p:spPr/>
        <p:txBody>
          <a:bodyPr/>
          <a:lstStyle/>
          <a:p>
            <a:fld id="{BDDA9F7D-D077-FE4E-9206-730CAA294439}" type="slidenum">
              <a:rPr lang="en-US" smtClean="0"/>
              <a:t>12</a:t>
            </a:fld>
            <a:endParaRPr lang="en-US"/>
          </a:p>
        </p:txBody>
      </p:sp>
    </p:spTree>
    <p:extLst>
      <p:ext uri="{BB962C8B-B14F-4D97-AF65-F5344CB8AC3E}">
        <p14:creationId xmlns:p14="http://schemas.microsoft.com/office/powerpoint/2010/main" val="14068685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...and </a:t>
            </a:r>
            <a:r>
              <a:rPr lang="en-US" baseline="0" dirty="0" smtClean="0"/>
              <a:t>we are also hosting a Software Carpentry boot camp in January targeted at experimental physics students. Software Carpentry’s goal is to help students become more productive scientists by teaching them basic computing skills like program design, version control, testing, task automation, documentation, and debugging</a:t>
            </a:r>
            <a:r>
              <a:rPr lang="en-US" baseline="0" dirty="0" smtClean="0"/>
              <a:t>.</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That’s all I have. I want to thank you all for coming to </a:t>
            </a:r>
            <a:r>
              <a:rPr lang="en-US" baseline="0" dirty="0" err="1" smtClean="0"/>
              <a:t>Branner</a:t>
            </a:r>
            <a:r>
              <a:rPr lang="en-US" baseline="0" dirty="0" smtClean="0"/>
              <a:t> and helping us celebrate, blah, blah.</a:t>
            </a:r>
            <a:endParaRPr lang="en-US" baseline="0" dirty="0" smtClean="0"/>
          </a:p>
        </p:txBody>
      </p:sp>
      <p:sp>
        <p:nvSpPr>
          <p:cNvPr id="4" name="Slide Number Placeholder 3"/>
          <p:cNvSpPr>
            <a:spLocks noGrp="1"/>
          </p:cNvSpPr>
          <p:nvPr>
            <p:ph type="sldNum" sz="quarter" idx="10"/>
          </p:nvPr>
        </p:nvSpPr>
        <p:spPr/>
        <p:txBody>
          <a:bodyPr/>
          <a:lstStyle/>
          <a:p>
            <a:fld id="{BDDA9F7D-D077-FE4E-9206-730CAA294439}" type="slidenum">
              <a:rPr lang="en-US" smtClean="0"/>
              <a:t>13</a:t>
            </a:fld>
            <a:endParaRPr lang="en-US"/>
          </a:p>
        </p:txBody>
      </p:sp>
    </p:spTree>
    <p:extLst>
      <p:ext uri="{BB962C8B-B14F-4D97-AF65-F5344CB8AC3E}">
        <p14:creationId xmlns:p14="http://schemas.microsoft.com/office/powerpoint/2010/main" val="1406868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tx1"/>
                </a:solidFill>
              </a:rPr>
              <a:t>...supplementary data for publications like</a:t>
            </a:r>
            <a:r>
              <a:rPr lang="en-US" baseline="0" dirty="0" smtClean="0">
                <a:solidFill>
                  <a:schemeClr val="tx1"/>
                </a:solidFill>
              </a:rPr>
              <a:t> this one in PNAS...</a:t>
            </a:r>
            <a:endParaRPr lang="en-US" dirty="0" smtClean="0">
              <a:solidFill>
                <a:schemeClr val="tx1"/>
              </a:solidFill>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solidFill>
                <a:schemeClr val="tx1"/>
              </a:solidFill>
            </a:endParaRPr>
          </a:p>
        </p:txBody>
      </p:sp>
      <p:sp>
        <p:nvSpPr>
          <p:cNvPr id="4" name="Slide Number Placeholder 3"/>
          <p:cNvSpPr>
            <a:spLocks noGrp="1"/>
          </p:cNvSpPr>
          <p:nvPr>
            <p:ph type="sldNum" sz="quarter" idx="10"/>
          </p:nvPr>
        </p:nvSpPr>
        <p:spPr/>
        <p:txBody>
          <a:bodyPr/>
          <a:lstStyle/>
          <a:p>
            <a:fld id="{637C2D72-1381-C941-A400-E20223CD84B9}" type="slidenum">
              <a:rPr lang="en-US" smtClean="0"/>
              <a:t>2</a:t>
            </a:fld>
            <a:endParaRPr lang="en-US"/>
          </a:p>
        </p:txBody>
      </p:sp>
    </p:spTree>
    <p:extLst>
      <p:ext uri="{BB962C8B-B14F-4D97-AF65-F5344CB8AC3E}">
        <p14:creationId xmlns:p14="http://schemas.microsoft.com/office/powerpoint/2010/main" val="4109133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...data</a:t>
            </a:r>
            <a:r>
              <a:rPr lang="en-US" sz="1200" baseline="0" dirty="0" smtClean="0"/>
              <a:t> sets collected over many years from long-running projects that you would like to share with colleagues around the world, like the data from the Folding@home project...</a:t>
            </a:r>
            <a:endParaRPr lang="en-US" sz="1200" dirty="0" smtClean="0"/>
          </a:p>
        </p:txBody>
      </p:sp>
      <p:sp>
        <p:nvSpPr>
          <p:cNvPr id="4" name="Slide Number Placeholder 3"/>
          <p:cNvSpPr>
            <a:spLocks noGrp="1"/>
          </p:cNvSpPr>
          <p:nvPr>
            <p:ph type="sldNum" sz="quarter" idx="10"/>
          </p:nvPr>
        </p:nvSpPr>
        <p:spPr/>
        <p:txBody>
          <a:bodyPr/>
          <a:lstStyle/>
          <a:p>
            <a:fld id="{637C2D72-1381-C941-A400-E20223CD84B9}" type="slidenum">
              <a:rPr lang="en-US" smtClean="0"/>
              <a:t>3</a:t>
            </a:fld>
            <a:endParaRPr lang="en-US"/>
          </a:p>
        </p:txBody>
      </p:sp>
    </p:spTree>
    <p:extLst>
      <p:ext uri="{BB962C8B-B14F-4D97-AF65-F5344CB8AC3E}">
        <p14:creationId xmlns:p14="http://schemas.microsoft.com/office/powerpoint/2010/main" val="9698213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data from long-term monitoring projects that</a:t>
            </a:r>
            <a:r>
              <a:rPr lang="en-US" baseline="0" dirty="0" smtClean="0"/>
              <a:t> include historical information that can not be reproduced</a:t>
            </a:r>
            <a:r>
              <a:rPr lang="en-US" dirty="0" smtClean="0"/>
              <a:t>,</a:t>
            </a:r>
            <a:r>
              <a:rPr lang="en-US" baseline="0" dirty="0" smtClean="0"/>
              <a:t> like projects at Hopkins Marine Station that monitor weather data...</a:t>
            </a:r>
            <a:endParaRPr lang="en-US" dirty="0" smtClean="0"/>
          </a:p>
        </p:txBody>
      </p:sp>
      <p:sp>
        <p:nvSpPr>
          <p:cNvPr id="4" name="Slide Number Placeholder 3"/>
          <p:cNvSpPr>
            <a:spLocks noGrp="1"/>
          </p:cNvSpPr>
          <p:nvPr>
            <p:ph type="sldNum" sz="quarter" idx="10"/>
          </p:nvPr>
        </p:nvSpPr>
        <p:spPr/>
        <p:txBody>
          <a:bodyPr/>
          <a:lstStyle/>
          <a:p>
            <a:fld id="{637C2D72-1381-C941-A400-E20223CD84B9}" type="slidenum">
              <a:rPr lang="en-US" smtClean="0"/>
              <a:t>4</a:t>
            </a:fld>
            <a:endParaRPr lang="en-US"/>
          </a:p>
        </p:txBody>
      </p:sp>
    </p:spTree>
    <p:extLst>
      <p:ext uri="{BB962C8B-B14F-4D97-AF65-F5344CB8AC3E}">
        <p14:creationId xmlns:p14="http://schemas.microsoft.com/office/powerpoint/2010/main" val="867117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t>
            </a:r>
            <a:r>
              <a:rPr lang="en-US" baseline="0" dirty="0" smtClean="0"/>
              <a:t> and a variety of marine populations.</a:t>
            </a:r>
            <a:endParaRPr lang="en-US" dirty="0" smtClean="0"/>
          </a:p>
        </p:txBody>
      </p:sp>
      <p:sp>
        <p:nvSpPr>
          <p:cNvPr id="4" name="Slide Number Placeholder 3"/>
          <p:cNvSpPr>
            <a:spLocks noGrp="1"/>
          </p:cNvSpPr>
          <p:nvPr>
            <p:ph type="sldNum" sz="quarter" idx="10"/>
          </p:nvPr>
        </p:nvSpPr>
        <p:spPr/>
        <p:txBody>
          <a:bodyPr/>
          <a:lstStyle/>
          <a:p>
            <a:fld id="{BDDA9F7D-D077-FE4E-9206-730CAA294439}" type="slidenum">
              <a:rPr lang="en-US" smtClean="0"/>
              <a:t>5</a:t>
            </a:fld>
            <a:endParaRPr lang="en-US"/>
          </a:p>
        </p:txBody>
      </p:sp>
    </p:spTree>
    <p:extLst>
      <p:ext uri="{BB962C8B-B14F-4D97-AF65-F5344CB8AC3E}">
        <p14:creationId xmlns:p14="http://schemas.microsoft.com/office/powerpoint/2010/main" val="15992584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SDR can also be</a:t>
            </a:r>
            <a:r>
              <a:rPr lang="en-US" baseline="0" dirty="0" smtClean="0"/>
              <a:t> used to preserve and share things like </a:t>
            </a:r>
            <a:r>
              <a:rPr lang="en-US" dirty="0" smtClean="0"/>
              <a:t>your department’s</a:t>
            </a:r>
            <a:r>
              <a:rPr lang="en-US" baseline="0" dirty="0" smtClean="0"/>
              <a:t> </a:t>
            </a:r>
            <a:r>
              <a:rPr lang="en-US" dirty="0" smtClean="0"/>
              <a:t>undergraduate honors theses...</a:t>
            </a:r>
            <a:endParaRPr lang="en-US" dirty="0"/>
          </a:p>
        </p:txBody>
      </p:sp>
      <p:sp>
        <p:nvSpPr>
          <p:cNvPr id="4" name="Slide Number Placeholder 3"/>
          <p:cNvSpPr>
            <a:spLocks noGrp="1"/>
          </p:cNvSpPr>
          <p:nvPr>
            <p:ph type="sldNum" sz="quarter" idx="10"/>
          </p:nvPr>
        </p:nvSpPr>
        <p:spPr/>
        <p:txBody>
          <a:bodyPr/>
          <a:lstStyle/>
          <a:p>
            <a:fld id="{BDDA9F7D-D077-FE4E-9206-730CAA294439}" type="slidenum">
              <a:rPr lang="en-US" smtClean="0"/>
              <a:t>6</a:t>
            </a:fld>
            <a:endParaRPr lang="en-US"/>
          </a:p>
        </p:txBody>
      </p:sp>
    </p:spTree>
    <p:extLst>
      <p:ext uri="{BB962C8B-B14F-4D97-AF65-F5344CB8AC3E}">
        <p14:creationId xmlns:p14="http://schemas.microsoft.com/office/powerpoint/2010/main" val="3679736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student projects from</a:t>
            </a:r>
            <a:r>
              <a:rPr lang="en-US" baseline="0" dirty="0" smtClean="0"/>
              <a:t> important courses...</a:t>
            </a:r>
            <a:endParaRPr lang="en-US" dirty="0" smtClean="0"/>
          </a:p>
        </p:txBody>
      </p:sp>
      <p:sp>
        <p:nvSpPr>
          <p:cNvPr id="4" name="Slide Number Placeholder 3"/>
          <p:cNvSpPr>
            <a:spLocks noGrp="1"/>
          </p:cNvSpPr>
          <p:nvPr>
            <p:ph type="sldNum" sz="quarter" idx="10"/>
          </p:nvPr>
        </p:nvSpPr>
        <p:spPr/>
        <p:txBody>
          <a:bodyPr/>
          <a:lstStyle/>
          <a:p>
            <a:fld id="{BDDA9F7D-D077-FE4E-9206-730CAA294439}" type="slidenum">
              <a:rPr lang="en-US" smtClean="0"/>
              <a:t>7</a:t>
            </a:fld>
            <a:endParaRPr lang="en-US"/>
          </a:p>
        </p:txBody>
      </p:sp>
    </p:spTree>
    <p:extLst>
      <p:ext uri="{BB962C8B-B14F-4D97-AF65-F5344CB8AC3E}">
        <p14:creationId xmlns:p14="http://schemas.microsoft.com/office/powerpoint/2010/main" val="2360738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technical </a:t>
            </a:r>
            <a:r>
              <a:rPr lang="en-US" baseline="0" dirty="0" smtClean="0"/>
              <a:t>reports, like the 170 or so tech reports from the John </a:t>
            </a:r>
            <a:r>
              <a:rPr lang="en-US" baseline="0" dirty="0" smtClean="0"/>
              <a:t>A. </a:t>
            </a:r>
            <a:r>
              <a:rPr lang="en-US" baseline="0" dirty="0" err="1" smtClean="0"/>
              <a:t>Blume</a:t>
            </a:r>
            <a:r>
              <a:rPr lang="en-US" baseline="0" dirty="0" smtClean="0"/>
              <a:t> Center for Earthquake </a:t>
            </a:r>
            <a:r>
              <a:rPr lang="en-US" baseline="0" dirty="0" smtClean="0"/>
              <a:t>Engineering that are currently being deposited.</a:t>
            </a:r>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BDDA9F7D-D077-FE4E-9206-730CAA294439}" type="slidenum">
              <a:rPr lang="en-US" smtClean="0"/>
              <a:t>8</a:t>
            </a:fld>
            <a:endParaRPr lang="en-US"/>
          </a:p>
        </p:txBody>
      </p:sp>
    </p:spTree>
    <p:extLst>
      <p:ext uri="{BB962C8B-B14F-4D97-AF65-F5344CB8AC3E}">
        <p14:creationId xmlns:p14="http://schemas.microsoft.com/office/powerpoint/2010/main" val="42489251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20000"/>
              </a:lnSpc>
              <a:spcBef>
                <a:spcPts val="0"/>
              </a:spcBef>
              <a:spcAft>
                <a:spcPts val="0"/>
              </a:spcAft>
              <a:buClrTx/>
              <a:buSzTx/>
              <a:buFontTx/>
              <a:buNone/>
              <a:tabLst/>
              <a:defRPr/>
            </a:pPr>
            <a:r>
              <a:rPr lang="en-US" dirty="0" smtClean="0"/>
              <a:t>When you deposit data into the SDR you get</a:t>
            </a:r>
            <a:r>
              <a:rPr lang="en-US" baseline="0" dirty="0" smtClean="0"/>
              <a:t> a</a:t>
            </a:r>
            <a:r>
              <a:rPr lang="en-US" dirty="0" smtClean="0"/>
              <a:t> persistent URL or PURL,</a:t>
            </a:r>
            <a:r>
              <a:rPr lang="en-US" baseline="0" dirty="0" smtClean="0"/>
              <a:t> </a:t>
            </a:r>
            <a:r>
              <a:rPr lang="en-US" dirty="0" smtClean="0"/>
              <a:t>at which that data can always be accessed.</a:t>
            </a:r>
          </a:p>
          <a:p>
            <a:pPr marL="0" marR="0" indent="0" algn="l" defTabSz="457200" rtl="0" eaLnBrk="1" fontAlgn="auto" latinLnBrk="0" hangingPunct="1">
              <a:lnSpc>
                <a:spcPct val="120000"/>
              </a:lnSpc>
              <a:spcBef>
                <a:spcPts val="0"/>
              </a:spcBef>
              <a:spcAft>
                <a:spcPts val="0"/>
              </a:spcAft>
              <a:buClrTx/>
              <a:buSzTx/>
              <a:buFontTx/>
              <a:buNone/>
              <a:tabLst/>
              <a:defRPr/>
            </a:pPr>
            <a:endParaRPr lang="en-US" sz="1200" dirty="0" smtClean="0"/>
          </a:p>
          <a:p>
            <a:pPr marL="0" marR="0" indent="0" algn="l" defTabSz="457200" rtl="0" eaLnBrk="1" fontAlgn="auto" latinLnBrk="0" hangingPunct="1">
              <a:lnSpc>
                <a:spcPct val="120000"/>
              </a:lnSpc>
              <a:spcBef>
                <a:spcPts val="0"/>
              </a:spcBef>
              <a:spcAft>
                <a:spcPts val="0"/>
              </a:spcAft>
              <a:buClrTx/>
              <a:buSzTx/>
              <a:buFontTx/>
              <a:buNone/>
              <a:tabLst/>
              <a:defRPr/>
            </a:pPr>
            <a:r>
              <a:rPr lang="en-US" sz="1200" dirty="0" smtClean="0"/>
              <a:t>Here's </a:t>
            </a:r>
            <a:r>
              <a:rPr lang="en-US" sz="1200" dirty="0" smtClean="0"/>
              <a:t>what a </a:t>
            </a:r>
            <a:r>
              <a:rPr lang="en-US" sz="1200" b="1" dirty="0" smtClean="0"/>
              <a:t>PURL page </a:t>
            </a:r>
            <a:r>
              <a:rPr lang="en-US" sz="1200" dirty="0" smtClean="0"/>
              <a:t>for a data deposit looks like. What you see here basically reflects the information that you are required to provide when you deposit data via our self-deposit</a:t>
            </a:r>
            <a:r>
              <a:rPr lang="en-US" sz="1200" baseline="0" dirty="0" smtClean="0"/>
              <a:t> web interface</a:t>
            </a:r>
            <a:r>
              <a:rPr lang="en-US" sz="1200" dirty="0" smtClean="0"/>
              <a:t>: authors, a description, how you would like these data to be cited, any associated publications, who to contact about the data, and any other related links. Then there is a </a:t>
            </a:r>
            <a:r>
              <a:rPr lang="en-US" sz="1200" dirty="0" smtClean="0"/>
              <a:t>list of </a:t>
            </a:r>
            <a:r>
              <a:rPr lang="en-US" sz="1200" dirty="0" smtClean="0"/>
              <a:t>files that can be downloaded with descriptions. You also have options to choose an embargo period, assign a license, and decide whether you want the PURL page to be visible to anyone in the world or just Stanford.</a:t>
            </a:r>
          </a:p>
          <a:p>
            <a:pPr marL="0" marR="0" indent="0" algn="l" defTabSz="457200" rtl="0" eaLnBrk="1" fontAlgn="auto" latinLnBrk="0" hangingPunct="1">
              <a:lnSpc>
                <a:spcPct val="120000"/>
              </a:lnSpc>
              <a:spcBef>
                <a:spcPts val="0"/>
              </a:spcBef>
              <a:spcAft>
                <a:spcPts val="0"/>
              </a:spcAft>
              <a:buClrTx/>
              <a:buSzTx/>
              <a:buFontTx/>
              <a:buNone/>
              <a:tabLst/>
              <a:defRPr/>
            </a:pPr>
            <a:endParaRPr lang="en-US" sz="1200" dirty="0" smtClean="0"/>
          </a:p>
          <a:p>
            <a:pPr marL="0" marR="0" indent="0" algn="l" defTabSz="457200" rtl="0" eaLnBrk="1" fontAlgn="auto" latinLnBrk="0" hangingPunct="1">
              <a:lnSpc>
                <a:spcPct val="120000"/>
              </a:lnSpc>
              <a:spcBef>
                <a:spcPts val="0"/>
              </a:spcBef>
              <a:spcAft>
                <a:spcPts val="0"/>
              </a:spcAft>
              <a:buClrTx/>
              <a:buSzTx/>
              <a:buFontTx/>
              <a:buNone/>
              <a:tabLst/>
              <a:defRPr/>
            </a:pPr>
            <a:r>
              <a:rPr lang="en-US" sz="1400" b="1" dirty="0" smtClean="0"/>
              <a:t>We consider this a lightweight approach to meeting NSF </a:t>
            </a:r>
            <a:r>
              <a:rPr lang="en-US" sz="1400" b="1" dirty="0" smtClean="0"/>
              <a:t>and other funding</a:t>
            </a:r>
            <a:r>
              <a:rPr lang="en-US" sz="1400" b="1" baseline="0" dirty="0" smtClean="0"/>
              <a:t> agency </a:t>
            </a:r>
            <a:r>
              <a:rPr lang="en-US" sz="1400" b="1" dirty="0" smtClean="0"/>
              <a:t>requirements </a:t>
            </a:r>
            <a:r>
              <a:rPr lang="en-US" sz="1400" b="1" dirty="0" smtClean="0"/>
              <a:t>for data sharing and preservation.</a:t>
            </a:r>
            <a:r>
              <a:rPr lang="en-US" sz="1200" dirty="0" smtClean="0"/>
              <a:t> </a:t>
            </a:r>
          </a:p>
          <a:p>
            <a:pPr marL="0" marR="0" indent="0" algn="l" defTabSz="457200" rtl="0" eaLnBrk="1" fontAlgn="auto" latinLnBrk="0" hangingPunct="1">
              <a:lnSpc>
                <a:spcPct val="120000"/>
              </a:lnSpc>
              <a:spcBef>
                <a:spcPts val="0"/>
              </a:spcBef>
              <a:spcAft>
                <a:spcPts val="0"/>
              </a:spcAft>
              <a:buClrTx/>
              <a:buSzTx/>
              <a:buFontTx/>
              <a:buNone/>
              <a:tabLst/>
              <a:defRPr/>
            </a:pPr>
            <a:endParaRPr lang="en-US" sz="1200" dirty="0" smtClean="0"/>
          </a:p>
          <a:p>
            <a:pPr marL="0" marR="0" indent="0" algn="l" defTabSz="457200" rtl="0" eaLnBrk="1" fontAlgn="auto" latinLnBrk="0" hangingPunct="1">
              <a:lnSpc>
                <a:spcPct val="120000"/>
              </a:lnSpc>
              <a:spcBef>
                <a:spcPts val="0"/>
              </a:spcBef>
              <a:spcAft>
                <a:spcPts val="0"/>
              </a:spcAft>
              <a:buClrTx/>
              <a:buSzTx/>
              <a:buFontTx/>
              <a:buNone/>
              <a:tabLst/>
              <a:defRPr/>
            </a:pPr>
            <a:r>
              <a:rPr lang="en-US" sz="1200" dirty="0" smtClean="0"/>
              <a:t>So, then,</a:t>
            </a:r>
            <a:r>
              <a:rPr lang="en-US" sz="1200" baseline="0" dirty="0" smtClean="0"/>
              <a:t> how do you get a PURL? </a:t>
            </a:r>
            <a:r>
              <a:rPr lang="en-US" sz="1200" dirty="0" smtClean="0"/>
              <a:t>It's </a:t>
            </a:r>
            <a:r>
              <a:rPr lang="en-US" sz="1200" dirty="0" smtClean="0"/>
              <a:t>very easy to do, takes just a few minutes, and three simple steps.</a:t>
            </a:r>
          </a:p>
        </p:txBody>
      </p:sp>
      <p:sp>
        <p:nvSpPr>
          <p:cNvPr id="4" name="Slide Number Placeholder 3"/>
          <p:cNvSpPr>
            <a:spLocks noGrp="1"/>
          </p:cNvSpPr>
          <p:nvPr>
            <p:ph type="sldNum" sz="quarter" idx="10"/>
          </p:nvPr>
        </p:nvSpPr>
        <p:spPr/>
        <p:txBody>
          <a:bodyPr/>
          <a:lstStyle/>
          <a:p>
            <a:fld id="{637C2D72-1381-C941-A400-E20223CD84B9}" type="slidenum">
              <a:rPr lang="en-US" smtClean="0"/>
              <a:t>9</a:t>
            </a:fld>
            <a:endParaRPr lang="en-US"/>
          </a:p>
        </p:txBody>
      </p:sp>
    </p:spTree>
    <p:extLst>
      <p:ext uri="{BB962C8B-B14F-4D97-AF65-F5344CB8AC3E}">
        <p14:creationId xmlns:p14="http://schemas.microsoft.com/office/powerpoint/2010/main" val="679375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D0E01BA-578B-ED48-8524-DF0122579CC7}"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4129412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p:txBody>
      </p:sp>
      <p:sp>
        <p:nvSpPr>
          <p:cNvPr id="4" name="Date Placeholder 3"/>
          <p:cNvSpPr>
            <a:spLocks noGrp="1"/>
          </p:cNvSpPr>
          <p:nvPr>
            <p:ph type="dt" sz="half" idx="10"/>
          </p:nvPr>
        </p:nvSpPr>
        <p:spPr/>
        <p:txBody>
          <a:bodyPr/>
          <a:lstStyle/>
          <a:p>
            <a:fld id="{DD0E01BA-578B-ED48-8524-DF0122579CC7}"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837323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p:txBody>
      </p:sp>
      <p:sp>
        <p:nvSpPr>
          <p:cNvPr id="4" name="Date Placeholder 3"/>
          <p:cNvSpPr>
            <a:spLocks noGrp="1"/>
          </p:cNvSpPr>
          <p:nvPr>
            <p:ph type="dt" sz="half" idx="10"/>
          </p:nvPr>
        </p:nvSpPr>
        <p:spPr/>
        <p:txBody>
          <a:bodyPr/>
          <a:lstStyle/>
          <a:p>
            <a:fld id="{DD0E01BA-578B-ED48-8524-DF0122579CC7}"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2119195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p:txBody>
      </p:sp>
      <p:sp>
        <p:nvSpPr>
          <p:cNvPr id="4" name="Date Placeholder 3"/>
          <p:cNvSpPr>
            <a:spLocks noGrp="1"/>
          </p:cNvSpPr>
          <p:nvPr>
            <p:ph type="dt" sz="half" idx="10"/>
          </p:nvPr>
        </p:nvSpPr>
        <p:spPr/>
        <p:txBody>
          <a:bodyPr/>
          <a:lstStyle/>
          <a:p>
            <a:fld id="{DD0E01BA-578B-ED48-8524-DF0122579CC7}"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4125148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D0E01BA-578B-ED48-8524-DF0122579CC7}" type="datetimeFigureOut">
              <a:rPr lang="en-US" smtClean="0"/>
              <a:t>9/30/13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3890066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0E01BA-578B-ED48-8524-DF0122579CC7}" type="datetimeFigureOut">
              <a:rPr lang="en-US" smtClean="0"/>
              <a:t>9/30/13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3495317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DD0E01BA-578B-ED48-8524-DF0122579CC7}" type="datetimeFigureOut">
              <a:rPr lang="en-US" smtClean="0"/>
              <a:t>9/30/13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14440376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D0E01BA-578B-ED48-8524-DF0122579CC7}" type="datetimeFigureOut">
              <a:rPr lang="en-US" smtClean="0"/>
              <a:t>9/30/13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242627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0E01BA-578B-ED48-8524-DF0122579CC7}" type="datetimeFigureOut">
              <a:rPr lang="en-US" smtClean="0"/>
              <a:t>9/30/13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2032863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0E01BA-578B-ED48-8524-DF0122579CC7}" type="datetimeFigureOut">
              <a:rPr lang="en-US" smtClean="0"/>
              <a:t>9/30/13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17213624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D0E01BA-578B-ED48-8524-DF0122579CC7}" type="datetimeFigureOut">
              <a:rPr lang="en-US" smtClean="0"/>
              <a:t>9/30/13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B125337-CD44-1243-841E-C5AD371A42A4}" type="slidenum">
              <a:rPr lang="en-US" smtClean="0"/>
              <a:t>‹#›</a:t>
            </a:fld>
            <a:endParaRPr lang="en-US"/>
          </a:p>
        </p:txBody>
      </p:sp>
    </p:spTree>
    <p:extLst>
      <p:ext uri="{BB962C8B-B14F-4D97-AF65-F5344CB8AC3E}">
        <p14:creationId xmlns:p14="http://schemas.microsoft.com/office/powerpoint/2010/main" val="227035910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0E01BA-578B-ED48-8524-DF0122579CC7}" type="datetimeFigureOut">
              <a:rPr lang="en-US" smtClean="0"/>
              <a:t>9/30/13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125337-CD44-1243-841E-C5AD371A42A4}" type="slidenum">
              <a:rPr lang="en-US" smtClean="0"/>
              <a:t>‹#›</a:t>
            </a:fld>
            <a:endParaRPr lang="en-US"/>
          </a:p>
        </p:txBody>
      </p:sp>
    </p:spTree>
    <p:extLst>
      <p:ext uri="{BB962C8B-B14F-4D97-AF65-F5344CB8AC3E}">
        <p14:creationId xmlns:p14="http://schemas.microsoft.com/office/powerpoint/2010/main" val="6018970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0" indent="0" algn="l" defTabSz="457200" rtl="0" eaLnBrk="1" latinLnBrk="0" hangingPunct="1">
        <a:spcBef>
          <a:spcPct val="20000"/>
        </a:spcBef>
        <a:buFont typeface="Arial"/>
        <a:buNone/>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ostp.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32000" y="889000"/>
            <a:ext cx="5080000" cy="5080000"/>
          </a:xfrm>
          <a:prstGeom prst="rect">
            <a:avLst/>
          </a:prstGeom>
        </p:spPr>
      </p:pic>
    </p:spTree>
    <p:extLst>
      <p:ext uri="{BB962C8B-B14F-4D97-AF65-F5344CB8AC3E}">
        <p14:creationId xmlns:p14="http://schemas.microsoft.com/office/powerpoint/2010/main" val="1535951961"/>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24818" y="749076"/>
            <a:ext cx="6860419" cy="5217054"/>
          </a:xfrm>
        </p:spPr>
        <p:txBody>
          <a:bodyPr>
            <a:normAutofit/>
          </a:bodyPr>
          <a:lstStyle/>
          <a:p>
            <a:pPr algn="l"/>
            <a:r>
              <a:rPr lang="en-US" dirty="0" smtClean="0"/>
              <a:t>1. </a:t>
            </a:r>
            <a:r>
              <a:rPr lang="en-US" dirty="0" err="1" smtClean="0"/>
              <a:t>amyhodge</a:t>
            </a:r>
            <a:r>
              <a:rPr lang="en-US" dirty="0" err="1" smtClean="0"/>
              <a:t>@</a:t>
            </a:r>
            <a:r>
              <a:rPr lang="en-US" dirty="0" err="1" smtClean="0"/>
              <a:t>stanford.edu</a:t>
            </a:r>
            <a:r>
              <a:rPr lang="en-US" dirty="0"/>
              <a:t/>
            </a:r>
            <a:br>
              <a:rPr lang="en-US" dirty="0"/>
            </a:br>
            <a:r>
              <a:rPr lang="en-US" dirty="0" smtClean="0"/>
              <a:t/>
            </a:r>
            <a:br>
              <a:rPr lang="en-US" dirty="0" smtClean="0"/>
            </a:br>
            <a:r>
              <a:rPr lang="en-US" dirty="0" smtClean="0"/>
              <a:t>2. </a:t>
            </a:r>
            <a:r>
              <a:rPr lang="en-US" dirty="0" err="1" smtClean="0"/>
              <a:t>sdr.stanford.edu</a:t>
            </a:r>
            <a:r>
              <a:rPr lang="en-US" dirty="0" smtClean="0"/>
              <a:t/>
            </a:r>
            <a:br>
              <a:rPr lang="en-US" dirty="0" smtClean="0"/>
            </a:br>
            <a:r>
              <a:rPr lang="en-US" dirty="0"/>
              <a:t/>
            </a:r>
            <a:br>
              <a:rPr lang="en-US" dirty="0"/>
            </a:br>
            <a:r>
              <a:rPr lang="en-US" dirty="0"/>
              <a:t/>
            </a:r>
            <a:br>
              <a:rPr lang="en-US" dirty="0"/>
            </a:br>
            <a:r>
              <a:rPr lang="en-US" dirty="0" smtClean="0"/>
              <a:t>3. </a:t>
            </a:r>
            <a:endParaRPr lang="en-US" dirty="0"/>
          </a:p>
        </p:txBody>
      </p:sp>
      <p:pic>
        <p:nvPicPr>
          <p:cNvPr id="5" name="Picture 4" descr="publish_bi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6343" y="3814005"/>
            <a:ext cx="1623181" cy="1623181"/>
          </a:xfrm>
          <a:prstGeom prst="rect">
            <a:avLst/>
          </a:prstGeom>
        </p:spPr>
      </p:pic>
    </p:spTree>
    <p:extLst>
      <p:ext uri="{BB962C8B-B14F-4D97-AF65-F5344CB8AC3E}">
        <p14:creationId xmlns:p14="http://schemas.microsoft.com/office/powerpoint/2010/main" val="126123496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Screen Shot 2013-04-26 at 2.21.52 PM.png"/>
          <p:cNvPicPr>
            <a:picLocks noGrp="1" noChangeAspect="1"/>
          </p:cNvPicPr>
          <p:nvPr>
            <p:ph idx="1"/>
          </p:nvPr>
        </p:nvPicPr>
        <p:blipFill>
          <a:blip r:embed="rId3">
            <a:extLst>
              <a:ext uri="{28A0092B-C50C-407E-A947-70E740481C1C}">
                <a14:useLocalDpi xmlns:a14="http://schemas.microsoft.com/office/drawing/2010/main" val="0"/>
              </a:ext>
            </a:extLst>
          </a:blip>
          <a:srcRect l="-6854" r="-6854"/>
          <a:stretch>
            <a:fillRect/>
          </a:stretch>
        </p:blipFill>
        <p:spPr>
          <a:xfrm>
            <a:off x="-229364" y="216855"/>
            <a:ext cx="9602728" cy="6637894"/>
          </a:xfrm>
        </p:spPr>
      </p:pic>
    </p:spTree>
    <p:extLst>
      <p:ext uri="{BB962C8B-B14F-4D97-AF65-F5344CB8AC3E}">
        <p14:creationId xmlns:p14="http://schemas.microsoft.com/office/powerpoint/2010/main" val="356710370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5704599453_bdf878a490_o.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6" name="TextBox 5"/>
          <p:cNvSpPr txBox="1"/>
          <p:nvPr/>
        </p:nvSpPr>
        <p:spPr>
          <a:xfrm>
            <a:off x="6664960" y="6577726"/>
            <a:ext cx="2611120" cy="307777"/>
          </a:xfrm>
          <a:prstGeom prst="rect">
            <a:avLst/>
          </a:prstGeom>
          <a:noFill/>
        </p:spPr>
        <p:txBody>
          <a:bodyPr wrap="square" rtlCol="0">
            <a:spAutoFit/>
          </a:bodyPr>
          <a:lstStyle/>
          <a:p>
            <a:r>
              <a:rPr lang="en-US" sz="1400" dirty="0" smtClean="0">
                <a:solidFill>
                  <a:schemeClr val="bg2"/>
                </a:solidFill>
              </a:rPr>
              <a:t>Image by Flickr user dweller88</a:t>
            </a:r>
            <a:endParaRPr lang="en-US" sz="1400" dirty="0">
              <a:solidFill>
                <a:schemeClr val="bg2"/>
              </a:solidFill>
            </a:endParaRPr>
          </a:p>
        </p:txBody>
      </p:sp>
    </p:spTree>
    <p:extLst>
      <p:ext uri="{BB962C8B-B14F-4D97-AF65-F5344CB8AC3E}">
        <p14:creationId xmlns:p14="http://schemas.microsoft.com/office/powerpoint/2010/main" val="135801271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ootcamp.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0341171" cy="6858000"/>
          </a:xfrm>
          <a:prstGeom prst="rect">
            <a:avLst/>
          </a:prstGeom>
        </p:spPr>
      </p:pic>
      <p:sp>
        <p:nvSpPr>
          <p:cNvPr id="3" name="TextBox 2"/>
          <p:cNvSpPr txBox="1"/>
          <p:nvPr/>
        </p:nvSpPr>
        <p:spPr>
          <a:xfrm>
            <a:off x="5926396" y="6550223"/>
            <a:ext cx="2995765" cy="307777"/>
          </a:xfrm>
          <a:prstGeom prst="rect">
            <a:avLst/>
          </a:prstGeom>
          <a:noFill/>
        </p:spPr>
        <p:txBody>
          <a:bodyPr wrap="square" rtlCol="0">
            <a:spAutoFit/>
          </a:bodyPr>
          <a:lstStyle/>
          <a:p>
            <a:r>
              <a:rPr lang="en-US" sz="1400" dirty="0" smtClean="0"/>
              <a:t>Image by US Marine Corps</a:t>
            </a:r>
            <a:endParaRPr lang="en-US" sz="1400" dirty="0"/>
          </a:p>
        </p:txBody>
      </p:sp>
    </p:spTree>
    <p:extLst>
      <p:ext uri="{BB962C8B-B14F-4D97-AF65-F5344CB8AC3E}">
        <p14:creationId xmlns:p14="http://schemas.microsoft.com/office/powerpoint/2010/main" val="243030485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onohoFull.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91786"/>
            <a:ext cx="9144000" cy="6666214"/>
          </a:xfrm>
          <a:prstGeom prst="rect">
            <a:avLst/>
          </a:prstGeom>
        </p:spPr>
      </p:pic>
    </p:spTree>
    <p:extLst>
      <p:ext uri="{BB962C8B-B14F-4D97-AF65-F5344CB8AC3E}">
        <p14:creationId xmlns:p14="http://schemas.microsoft.com/office/powerpoint/2010/main" val="325065707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FAHViewer.png"/>
          <p:cNvPicPr>
            <a:picLocks noGrp="1" noChangeAspect="1"/>
          </p:cNvPicPr>
          <p:nvPr>
            <p:ph idx="1"/>
          </p:nvPr>
        </p:nvPicPr>
        <p:blipFill rotWithShape="1">
          <a:blip r:embed="rId3">
            <a:extLst>
              <a:ext uri="{28A0092B-C50C-407E-A947-70E740481C1C}">
                <a14:useLocalDpi xmlns:a14="http://schemas.microsoft.com/office/drawing/2010/main" val="0"/>
              </a:ext>
            </a:extLst>
          </a:blip>
          <a:srcRect l="83" r="163"/>
          <a:stretch/>
        </p:blipFill>
        <p:spPr>
          <a:xfrm>
            <a:off x="137160" y="0"/>
            <a:ext cx="8867531" cy="6858000"/>
          </a:xfrm>
        </p:spPr>
      </p:pic>
    </p:spTree>
    <p:extLst>
      <p:ext uri="{BB962C8B-B14F-4D97-AF65-F5344CB8AC3E}">
        <p14:creationId xmlns:p14="http://schemas.microsoft.com/office/powerpoint/2010/main" val="227977677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MS weather station.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99" y="-124406"/>
            <a:ext cx="9431470" cy="7106812"/>
          </a:xfrm>
          <a:prstGeom prst="rect">
            <a:avLst/>
          </a:prstGeom>
        </p:spPr>
      </p:pic>
    </p:spTree>
    <p:extLst>
      <p:ext uri="{BB962C8B-B14F-4D97-AF65-F5344CB8AC3E}">
        <p14:creationId xmlns:p14="http://schemas.microsoft.com/office/powerpoint/2010/main" val="42993243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ea_ott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989" y="0"/>
            <a:ext cx="10281979" cy="6858000"/>
          </a:xfrm>
          <a:prstGeom prst="rect">
            <a:avLst/>
          </a:prstGeom>
        </p:spPr>
      </p:pic>
      <p:sp>
        <p:nvSpPr>
          <p:cNvPr id="5" name="TextBox 4"/>
          <p:cNvSpPr txBox="1"/>
          <p:nvPr/>
        </p:nvSpPr>
        <p:spPr>
          <a:xfrm>
            <a:off x="7733765" y="6594586"/>
            <a:ext cx="1410235" cy="263413"/>
          </a:xfrm>
          <a:prstGeom prst="rect">
            <a:avLst/>
          </a:prstGeom>
          <a:noFill/>
        </p:spPr>
        <p:txBody>
          <a:bodyPr wrap="square" rtlCol="0">
            <a:spAutoFit/>
          </a:bodyPr>
          <a:lstStyle/>
          <a:p>
            <a:r>
              <a:rPr lang="en-US" sz="1100" dirty="0" smtClean="0"/>
              <a:t>Image by Mike Baird</a:t>
            </a:r>
            <a:endParaRPr lang="en-US" sz="1100" dirty="0"/>
          </a:p>
        </p:txBody>
      </p:sp>
    </p:spTree>
    <p:extLst>
      <p:ext uri="{BB962C8B-B14F-4D97-AF65-F5344CB8AC3E}">
        <p14:creationId xmlns:p14="http://schemas.microsoft.com/office/powerpoint/2010/main" val="349915965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eng_student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9062" y="0"/>
            <a:ext cx="10273062" cy="6858000"/>
          </a:xfrm>
          <a:prstGeom prst="rect">
            <a:avLst/>
          </a:prstGeom>
        </p:spPr>
      </p:pic>
      <p:sp>
        <p:nvSpPr>
          <p:cNvPr id="5" name="TextBox 4"/>
          <p:cNvSpPr txBox="1"/>
          <p:nvPr/>
        </p:nvSpPr>
        <p:spPr>
          <a:xfrm>
            <a:off x="6643059" y="6594587"/>
            <a:ext cx="2500941" cy="261610"/>
          </a:xfrm>
          <a:prstGeom prst="rect">
            <a:avLst/>
          </a:prstGeom>
          <a:noFill/>
        </p:spPr>
        <p:txBody>
          <a:bodyPr wrap="square" rtlCol="0">
            <a:spAutoFit/>
          </a:bodyPr>
          <a:lstStyle/>
          <a:p>
            <a:r>
              <a:rPr lang="en-US" sz="1100" dirty="0" smtClean="0"/>
              <a:t>Image by Stanford Engineering, 2011</a:t>
            </a:r>
            <a:endParaRPr lang="en-US" sz="1100" dirty="0"/>
          </a:p>
        </p:txBody>
      </p:sp>
    </p:spTree>
    <p:extLst>
      <p:ext uri="{BB962C8B-B14F-4D97-AF65-F5344CB8AC3E}">
        <p14:creationId xmlns:p14="http://schemas.microsoft.com/office/powerpoint/2010/main" val="314004881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ME310_websit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028267" cy="2895297"/>
          </a:xfrm>
          <a:prstGeom prst="rect">
            <a:avLst/>
          </a:prstGeom>
        </p:spPr>
      </p:pic>
      <p:pic>
        <p:nvPicPr>
          <p:cNvPr id="4" name="Picture 3" descr="ME310_catalo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25209" y="2622536"/>
            <a:ext cx="5918790" cy="4235463"/>
          </a:xfrm>
          <a:prstGeom prst="rect">
            <a:avLst/>
          </a:prstGeom>
        </p:spPr>
      </p:pic>
    </p:spTree>
    <p:extLst>
      <p:ext uri="{BB962C8B-B14F-4D97-AF65-F5344CB8AC3E}">
        <p14:creationId xmlns:p14="http://schemas.microsoft.com/office/powerpoint/2010/main" val="117140520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00006787_0016.jp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566381"/>
          </a:xfrm>
          <a:prstGeom prst="rect">
            <a:avLst/>
          </a:prstGeom>
        </p:spPr>
      </p:pic>
      <p:sp>
        <p:nvSpPr>
          <p:cNvPr id="5" name="TextBox 4"/>
          <p:cNvSpPr txBox="1"/>
          <p:nvPr/>
        </p:nvSpPr>
        <p:spPr>
          <a:xfrm>
            <a:off x="4657564" y="6497420"/>
            <a:ext cx="4585400" cy="261610"/>
          </a:xfrm>
          <a:prstGeom prst="rect">
            <a:avLst/>
          </a:prstGeom>
          <a:noFill/>
        </p:spPr>
        <p:txBody>
          <a:bodyPr wrap="square" rtlCol="0">
            <a:spAutoFit/>
          </a:bodyPr>
          <a:lstStyle/>
          <a:p>
            <a:r>
              <a:rPr lang="en-US" sz="1100" dirty="0" smtClean="0"/>
              <a:t>Image by </a:t>
            </a:r>
            <a:r>
              <a:rPr lang="en-US" sz="1100" dirty="0" err="1" smtClean="0"/>
              <a:t>Berton</a:t>
            </a:r>
            <a:r>
              <a:rPr lang="en-US" sz="1100" dirty="0" smtClean="0"/>
              <a:t> Crandall, 1906, courtesy of Stanford University Archives</a:t>
            </a:r>
            <a:endParaRPr lang="en-US" sz="1100" dirty="0"/>
          </a:p>
        </p:txBody>
      </p:sp>
    </p:spTree>
    <p:extLst>
      <p:ext uri="{BB962C8B-B14F-4D97-AF65-F5344CB8AC3E}">
        <p14:creationId xmlns:p14="http://schemas.microsoft.com/office/powerpoint/2010/main" val="124638024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kcasciotti_purl.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573133"/>
          </a:xfrm>
          <a:prstGeom prst="rect">
            <a:avLst/>
          </a:prstGeom>
        </p:spPr>
      </p:pic>
    </p:spTree>
    <p:extLst>
      <p:ext uri="{BB962C8B-B14F-4D97-AF65-F5344CB8AC3E}">
        <p14:creationId xmlns:p14="http://schemas.microsoft.com/office/powerpoint/2010/main" val="165688894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tanford">
  <a:themeElements>
    <a:clrScheme name="Stanford Theme">
      <a:dk1>
        <a:srgbClr val="333333"/>
      </a:dk1>
      <a:lt1>
        <a:sysClr val="window" lastClr="FFFFFF"/>
      </a:lt1>
      <a:dk2>
        <a:srgbClr val="811A20"/>
      </a:dk2>
      <a:lt2>
        <a:srgbClr val="EEECE1"/>
      </a:lt2>
      <a:accent1>
        <a:srgbClr val="123959"/>
      </a:accent1>
      <a:accent2>
        <a:srgbClr val="F6C06F"/>
      </a:accent2>
      <a:accent3>
        <a:srgbClr val="8B7349"/>
      </a:accent3>
      <a:accent4>
        <a:srgbClr val="FFFFFF"/>
      </a:accent4>
      <a:accent5>
        <a:srgbClr val="FFFFFF"/>
      </a:accent5>
      <a:accent6>
        <a:srgbClr val="FFFFFF"/>
      </a:accent6>
      <a:hlink>
        <a:srgbClr val="0000FF"/>
      </a:hlink>
      <a:folHlink>
        <a:srgbClr val="800080"/>
      </a:folHlink>
    </a:clrScheme>
    <a:fontScheme name="Sketchbook">
      <a:majorFont>
        <a:latin typeface="Cambria"/>
        <a:ea typeface=""/>
        <a:cs typeface=""/>
        <a:font script="Jpan" typeface="ＭＳ 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明朝"/>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Stanford.thmx</Template>
  <TotalTime>4373</TotalTime>
  <Words>768</Words>
  <Application>Microsoft Macintosh PowerPoint</Application>
  <PresentationFormat>On-screen Show (4:3)</PresentationFormat>
  <Paragraphs>44</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Stanford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 amyhodge@stanford.edu  2. sdr.stanford.edu   3. </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Stanford Libraries Research Data Services</dc:title>
  <dc:subject/>
  <dc:creator>Amy Hodge</dc:creator>
  <cp:keywords/>
  <dc:description/>
  <cp:lastModifiedBy>Amy Hodge</cp:lastModifiedBy>
  <cp:revision>42</cp:revision>
  <dcterms:created xsi:type="dcterms:W3CDTF">2013-09-22T22:53:19Z</dcterms:created>
  <dcterms:modified xsi:type="dcterms:W3CDTF">2013-09-30T21:57:27Z</dcterms:modified>
  <cp:category/>
</cp:coreProperties>
</file>

<file path=docProps/thumbnail.jpeg>
</file>